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73" r:id="rId7"/>
    <p:sldId id="274" r:id="rId8"/>
    <p:sldId id="285" r:id="rId9"/>
    <p:sldId id="275" r:id="rId10"/>
    <p:sldId id="264" r:id="rId11"/>
    <p:sldId id="276" r:id="rId12"/>
    <p:sldId id="268" r:id="rId13"/>
    <p:sldId id="284" r:id="rId14"/>
    <p:sldId id="277" r:id="rId15"/>
    <p:sldId id="278" r:id="rId16"/>
    <p:sldId id="279" r:id="rId17"/>
    <p:sldId id="281" r:id="rId18"/>
    <p:sldId id="265" r:id="rId19"/>
    <p:sldId id="282" r:id="rId20"/>
    <p:sldId id="270" r:id="rId21"/>
    <p:sldId id="280" r:id="rId22"/>
    <p:sldId id="267" r:id="rId23"/>
    <p:sldId id="269" r:id="rId24"/>
    <p:sldId id="260" r:id="rId25"/>
    <p:sldId id="271" r:id="rId26"/>
    <p:sldId id="286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9" autoAdjust="0"/>
  </p:normalViewPr>
  <p:slideViewPr>
    <p:cSldViewPr>
      <p:cViewPr varScale="1">
        <p:scale>
          <a:sx n="64" d="100"/>
          <a:sy n="64" d="100"/>
        </p:scale>
        <p:origin x="-114" y="-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>
            <a:lvl1pPr>
              <a:defRPr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6B2A-FEAB-4F10-9FF9-AFE5CA0E46B7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5315-D057-4A9F-9003-BAADD0D3B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Stock-186743265x1000.jp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 contrast="-30000"/>
          </a:blip>
          <a:stretch>
            <a:fillRect/>
          </a:stretch>
        </p:blipFill>
        <p:spPr>
          <a:xfrm>
            <a:off x="1" y="-323850"/>
            <a:ext cx="9144000" cy="6078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86743265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23850"/>
            <a:ext cx="9144000" cy="60787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1276350"/>
            <a:ext cx="7086600" cy="2819400"/>
          </a:xfr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anchor="t" anchorCtr="0">
            <a:noAutofit/>
          </a:bodyPr>
          <a:lstStyle/>
          <a:p>
            <a:pPr marL="274320"/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Work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6400" y="219075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spc="-60" dirty="0" smtClean="0">
                <a:solidFill>
                  <a:schemeClr val="tx1"/>
                </a:solidFill>
                <a:latin typeface="Franklin Gothic Book" pitchFamily="34" charset="0"/>
              </a:rPr>
              <a:t>Jack Powers</a:t>
            </a:r>
          </a:p>
          <a:p>
            <a:pPr algn="l"/>
            <a:r>
              <a:rPr lang="en-US" sz="2000" spc="-60" dirty="0" smtClean="0">
                <a:solidFill>
                  <a:schemeClr val="tx1"/>
                </a:solidFill>
                <a:latin typeface="Franklin Gothic Book" pitchFamily="34" charset="0"/>
              </a:rPr>
              <a:t>International Informatics Institute</a:t>
            </a:r>
          </a:p>
          <a:p>
            <a:pPr algn="l"/>
            <a:r>
              <a:rPr lang="en-US" sz="2000" spc="-60" dirty="0" smtClean="0">
                <a:solidFill>
                  <a:schemeClr val="tx1"/>
                </a:solidFill>
                <a:latin typeface="Franklin Gothic Book" pitchFamily="34" charset="0"/>
              </a:rPr>
              <a:t>Institute for Career &amp; Technical Education</a:t>
            </a:r>
          </a:p>
          <a:p>
            <a:pPr algn="l"/>
            <a:r>
              <a:rPr lang="en-US" sz="2000" spc="-60" dirty="0" smtClean="0">
                <a:solidFill>
                  <a:schemeClr val="tx1"/>
                </a:solidFill>
                <a:latin typeface="Franklin Gothic Book" pitchFamily="34" charset="0"/>
              </a:rPr>
              <a:t>NYC Advisory Council for Career &amp; Technical Education</a:t>
            </a:r>
            <a:endParaRPr lang="en-US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 descr="xjob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76350"/>
            <a:ext cx="2362200" cy="101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Uncompensated Work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09600" y="819150"/>
            <a:ext cx="7315200" cy="455295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895350"/>
          <a:ext cx="6096000" cy="5038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/>
                <a:gridCol w="3048000"/>
              </a:tblGrid>
              <a:tr h="2599633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24-Hour Access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Unpaid Overtime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Professional Development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Networking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Mentoring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Industry Associations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Open Source Projects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LIFE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Care Work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Personal Development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Church</a:t>
                      </a:r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Groups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Fraternal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Associations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Social Media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2439124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SHIFTED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Data Entry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E-Commerce Sourcing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Diagnosis &amp; Repair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SHIFTED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Data Entry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E-Commerce Sourcing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Diagnosis &amp; Repair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endParaRPr lang="en-US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Jobs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5800" y="819150"/>
            <a:ext cx="7315200" cy="432435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971550"/>
            <a:ext cx="708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Digital Transformation Framework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Financialized</a:t>
            </a:r>
            <a:r>
              <a:rPr lang="en-US" sz="2800" dirty="0" smtClean="0"/>
              <a:t> Landscape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Disruptive Business Models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Contingent Workforces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Commercial &amp; Regulatory Compliance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&amp; Jobs</a:t>
            </a:r>
            <a:endParaRPr lang="en-US" dirty="0"/>
          </a:p>
        </p:txBody>
      </p:sp>
      <p:pic>
        <p:nvPicPr>
          <p:cNvPr id="4" name="Picture 3" descr="OSMD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66750"/>
            <a:ext cx="8382000" cy="471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Longevity</a:t>
            </a:r>
            <a:endParaRPr lang="en-US" dirty="0"/>
          </a:p>
        </p:txBody>
      </p:sp>
      <p:pic>
        <p:nvPicPr>
          <p:cNvPr id="3" name="Picture 2" descr="deathsofdesp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742950"/>
            <a:ext cx="5867400" cy="479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rtr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4724400" cy="54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715000" y="3105150"/>
            <a:ext cx="2667000" cy="228600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91200" y="3181350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1,822</a:t>
            </a:r>
          </a:p>
          <a:p>
            <a:r>
              <a:rPr lang="en-US" sz="2400" dirty="0" smtClean="0"/>
              <a:t>Curricula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+mj-lt"/>
              </a:rPr>
              <a:t>3,922</a:t>
            </a:r>
            <a:r>
              <a:rPr lang="en-US" sz="2400" dirty="0" smtClean="0"/>
              <a:t> Certifications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Job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5800" y="819150"/>
            <a:ext cx="7315200" cy="432435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895350"/>
            <a:ext cx="7086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569913" algn="l"/>
              </a:tabLst>
            </a:pPr>
            <a:r>
              <a:rPr lang="en-US" sz="2800" dirty="0" smtClean="0"/>
              <a:t>On-Line Reputation Management</a:t>
            </a:r>
          </a:p>
          <a:p>
            <a:pPr>
              <a:tabLst>
                <a:tab pos="569913" algn="l"/>
              </a:tabLst>
            </a:pPr>
            <a:r>
              <a:rPr lang="en-US" sz="2400" dirty="0" smtClean="0"/>
              <a:t>	Adult email, clean record, linked e-Portfolio</a:t>
            </a:r>
          </a:p>
          <a:p>
            <a:pPr>
              <a:spcBef>
                <a:spcPts val="1800"/>
              </a:spcBef>
              <a:tabLst>
                <a:tab pos="569913" algn="l"/>
              </a:tabLst>
            </a:pPr>
            <a:r>
              <a:rPr lang="en-US" sz="2800" dirty="0" smtClean="0"/>
              <a:t>Digital Resume</a:t>
            </a:r>
            <a:br>
              <a:rPr lang="en-US" sz="2800" dirty="0" smtClean="0"/>
            </a:br>
            <a:r>
              <a:rPr lang="en-US" sz="2400" dirty="0" smtClean="0"/>
              <a:t>	Customized, updated, linked to Open Badges</a:t>
            </a:r>
            <a:endParaRPr lang="en-US" sz="2800" dirty="0" smtClean="0"/>
          </a:p>
          <a:p>
            <a:pPr>
              <a:spcBef>
                <a:spcPts val="1800"/>
              </a:spcBef>
              <a:tabLst>
                <a:tab pos="569913" algn="l"/>
              </a:tabLst>
            </a:pPr>
            <a:r>
              <a:rPr lang="en-US" sz="2800" dirty="0" err="1" smtClean="0"/>
              <a:t>ATS</a:t>
            </a:r>
            <a:r>
              <a:rPr lang="en-US" sz="2800" dirty="0" smtClean="0"/>
              <a:t>: Applicant Tracking Systems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/>
              <a:t>Optimized text, keywords, </a:t>
            </a:r>
            <a:r>
              <a:rPr lang="en-US" sz="2000" dirty="0" smtClean="0"/>
              <a:t>PDF </a:t>
            </a:r>
            <a:r>
              <a:rPr lang="en-US" sz="2400" dirty="0" smtClean="0"/>
              <a:t>or </a:t>
            </a:r>
            <a:r>
              <a:rPr lang="en-US" sz="2000" dirty="0" err="1" smtClean="0"/>
              <a:t>DOCX</a:t>
            </a:r>
            <a:r>
              <a:rPr lang="en-US" sz="2000" dirty="0" smtClean="0"/>
              <a:t>, no images</a:t>
            </a:r>
            <a:endParaRPr lang="en-US" sz="2800" dirty="0" smtClean="0"/>
          </a:p>
          <a:p>
            <a:pPr>
              <a:spcBef>
                <a:spcPts val="1800"/>
              </a:spcBef>
              <a:tabLst>
                <a:tab pos="569913" algn="l"/>
              </a:tabLst>
            </a:pPr>
            <a:r>
              <a:rPr lang="en-US" sz="2800" dirty="0" smtClean="0"/>
              <a:t>Video Interviews and Hire-</a:t>
            </a:r>
            <a:r>
              <a:rPr lang="en-US" sz="2800" dirty="0" err="1" smtClean="0"/>
              <a:t>Vue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revue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7122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Contingent Labor</a:t>
            </a:r>
            <a:endParaRPr lang="en-US" dirty="0"/>
          </a:p>
        </p:txBody>
      </p:sp>
      <p:pic>
        <p:nvPicPr>
          <p:cNvPr id="3" name="Picture 2" descr="40pcConting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42950"/>
            <a:ext cx="630778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Gig Economy </a:t>
            </a:r>
            <a:endParaRPr lang="en-US" dirty="0"/>
          </a:p>
        </p:txBody>
      </p:sp>
      <p:pic>
        <p:nvPicPr>
          <p:cNvPr id="3" name="Picture 2" descr="altworkWS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742950"/>
            <a:ext cx="4800600" cy="469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Gig Economy</a:t>
            </a:r>
            <a:endParaRPr lang="en-US" dirty="0"/>
          </a:p>
        </p:txBody>
      </p:sp>
      <p:pic>
        <p:nvPicPr>
          <p:cNvPr id="4" name="Picture 3" descr="FLU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66750"/>
            <a:ext cx="8077200" cy="476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Economy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lobalG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742950"/>
            <a:ext cx="6248400" cy="426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 Society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599" y="666750"/>
            <a:ext cx="6364741" cy="5105400"/>
            <a:chOff x="953795" y="362510"/>
            <a:chExt cx="6610945" cy="5143500"/>
          </a:xfrm>
        </p:grpSpPr>
        <p:pic>
          <p:nvPicPr>
            <p:cNvPr id="3" name="Picture 2" descr="comp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95" y="362510"/>
              <a:ext cx="2185364" cy="5143500"/>
            </a:xfrm>
            <a:prstGeom prst="rect">
              <a:avLst/>
            </a:prstGeom>
          </p:spPr>
        </p:pic>
        <p:pic>
          <p:nvPicPr>
            <p:cNvPr id="4" name="Picture 3" descr="comp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4995" y="362510"/>
              <a:ext cx="2296783" cy="5143500"/>
            </a:xfrm>
            <a:prstGeom prst="rect">
              <a:avLst/>
            </a:prstGeom>
          </p:spPr>
        </p:pic>
        <p:pic>
          <p:nvPicPr>
            <p:cNvPr id="5" name="Picture 4" descr="comp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4795" y="362510"/>
              <a:ext cx="2419945" cy="5143500"/>
            </a:xfrm>
            <a:prstGeom prst="rect">
              <a:avLst/>
            </a:prstGeom>
          </p:spPr>
        </p:pic>
      </p:grpSp>
      <p:pic>
        <p:nvPicPr>
          <p:cNvPr id="7" name="Picture 6" descr="upwork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987942"/>
            <a:ext cx="8442000" cy="415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Gig Economy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09600" y="819150"/>
            <a:ext cx="7315200" cy="455295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895351"/>
          <a:ext cx="609600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/>
                <a:gridCol w="3048000"/>
              </a:tblGrid>
              <a:tr h="3717130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W-2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+mn-lt"/>
                        </a:rPr>
                        <a:t>EMPLOYEE STATUS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Federal, state and local tax plus</a:t>
                      </a:r>
                      <a:r>
                        <a:rPr lang="en-US" baseline="0" dirty="0" smtClean="0">
                          <a:latin typeface="+mn-lt"/>
                        </a:rPr>
                        <a:t> FICA</a:t>
                      </a:r>
                      <a:r>
                        <a:rPr lang="en-US" dirty="0" smtClean="0">
                          <a:latin typeface="+mn-lt"/>
                        </a:rPr>
                        <a:t> withholding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Minimum wage</a:t>
                      </a:r>
                      <a:endParaRPr lang="en-US" dirty="0" smtClean="0">
                        <a:latin typeface="+mn-lt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OSHA, COBRA, Disability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Overtime pay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Unemployment benefits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Workers compensation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Medical coverage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Paid holidays and vacations</a:t>
                      </a:r>
                      <a:endParaRPr lang="en-US" dirty="0" smtClean="0">
                        <a:latin typeface="+mn-lt"/>
                      </a:endParaRP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Retirement</a:t>
                      </a:r>
                      <a:r>
                        <a:rPr lang="en-US" baseline="0" dirty="0" smtClean="0">
                          <a:latin typeface="+mn-lt"/>
                        </a:rPr>
                        <a:t> benefits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Collective bargaining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Hazard and severance pay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</a:rPr>
                        <a:t>Family leave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1099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INDEPENDENT CONTRACTOR STATUS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Minimum hourly wage.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OSHA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medical coverage, unemployment insurance, workers’ compensation, 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anti-discrimination law, 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fair chance hiring,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paid sick leave, 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retirement benefits, or </a:t>
                      </a:r>
                    </a:p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collective bargaining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Precarious Work</a:t>
            </a:r>
            <a:endParaRPr lang="en-US" dirty="0"/>
          </a:p>
        </p:txBody>
      </p:sp>
      <p:pic>
        <p:nvPicPr>
          <p:cNvPr id="3" name="Picture 2" descr="gig-economyCrunchba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742950"/>
            <a:ext cx="5646743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Gamification</a:t>
            </a:r>
            <a:r>
              <a:rPr lang="en-US" dirty="0" smtClean="0"/>
              <a:t> of Jobs</a:t>
            </a:r>
            <a:endParaRPr lang="en-US" dirty="0"/>
          </a:p>
        </p:txBody>
      </p:sp>
      <p:pic>
        <p:nvPicPr>
          <p:cNvPr id="3" name="Picture 2" descr="ga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33406"/>
            <a:ext cx="7982935" cy="136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am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43350"/>
            <a:ext cx="4096735" cy="14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am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666750"/>
            <a:ext cx="6400800" cy="142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</a:t>
            </a:r>
            <a:r>
              <a:rPr lang="en-US" dirty="0" err="1" smtClean="0"/>
              <a:t>Computerisation</a:t>
            </a:r>
            <a:endParaRPr lang="en-US" dirty="0"/>
          </a:p>
        </p:txBody>
      </p:sp>
      <p:pic>
        <p:nvPicPr>
          <p:cNvPr id="3" name="Picture 2" descr="oxfordProbabi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42950"/>
            <a:ext cx="6477000" cy="47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5143501"/>
            <a:ext cx="6324600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Carl </a:t>
            </a:r>
            <a:r>
              <a:rPr lang="en-US" sz="900" dirty="0" err="1" smtClean="0"/>
              <a:t>Benedikt</a:t>
            </a:r>
            <a:r>
              <a:rPr lang="en-US" sz="900" dirty="0" smtClean="0"/>
              <a:t> Frey, Michael A. Osborne, The Future Of Employment: How Susceptible Are Jobs To </a:t>
            </a:r>
            <a:r>
              <a:rPr lang="en-US" sz="900" dirty="0" err="1" smtClean="0"/>
              <a:t>Computerisation</a:t>
            </a:r>
            <a:r>
              <a:rPr lang="en-US" sz="900" dirty="0" smtClean="0"/>
              <a:t>?, Sept 2013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1733550"/>
            <a:ext cx="8763000" cy="1862554"/>
            <a:chOff x="152400" y="1733550"/>
            <a:chExt cx="8763000" cy="1862554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7335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PHYSICAL FLEXIBILITY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32575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EMPATHY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24955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HIGH EXPERTISE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20383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ROUTINE TASKS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28003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PREDICTABLE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pic>
        <p:nvPicPr>
          <p:cNvPr id="4" name="Picture 3" descr="radi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19150"/>
            <a:ext cx="3733800" cy="3733800"/>
          </a:xfrm>
          <a:prstGeom prst="rect">
            <a:avLst/>
          </a:prstGeom>
        </p:spPr>
      </p:pic>
      <p:pic>
        <p:nvPicPr>
          <p:cNvPr id="5" name="Picture 4" descr="pediatric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19150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00" y="4804946"/>
            <a:ext cx="25908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Franklin Gothic Heavy" pitchFamily="34" charset="0"/>
              </a:rPr>
              <a:t>RADIOLOGIST</a:t>
            </a:r>
            <a:endParaRPr lang="en-US" sz="16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804946"/>
            <a:ext cx="25908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Franklin Gothic Heavy" pitchFamily="34" charset="0"/>
              </a:rPr>
              <a:t>PEDIATRICIAN</a:t>
            </a:r>
            <a:endParaRPr lang="en-US" sz="16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</a:t>
            </a:r>
            <a:r>
              <a:rPr lang="en-US" dirty="0" err="1" smtClean="0"/>
              <a:t>Computerisation</a:t>
            </a:r>
            <a:endParaRPr lang="en-US" dirty="0"/>
          </a:p>
        </p:txBody>
      </p:sp>
      <p:pic>
        <p:nvPicPr>
          <p:cNvPr id="3" name="Picture 2" descr="oxfordProbabi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42950"/>
            <a:ext cx="6477000" cy="47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5143501"/>
            <a:ext cx="6324600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Carl </a:t>
            </a:r>
            <a:r>
              <a:rPr lang="en-US" sz="900" dirty="0" err="1" smtClean="0"/>
              <a:t>Benedikt</a:t>
            </a:r>
            <a:r>
              <a:rPr lang="en-US" sz="900" dirty="0" smtClean="0"/>
              <a:t> Frey, Michael A. Osborne, The Future Of Employment: How Susceptible Are Jobs To </a:t>
            </a:r>
            <a:r>
              <a:rPr lang="en-US" sz="900" dirty="0" err="1" smtClean="0"/>
              <a:t>Computerisation</a:t>
            </a:r>
            <a:r>
              <a:rPr lang="en-US" sz="900" dirty="0" smtClean="0"/>
              <a:t>?, Sept 2013</a:t>
            </a:r>
          </a:p>
        </p:txBody>
      </p:sp>
      <p:grpSp>
        <p:nvGrpSpPr>
          <p:cNvPr id="5" name="Group 14"/>
          <p:cNvGrpSpPr/>
          <p:nvPr/>
        </p:nvGrpSpPr>
        <p:grpSpPr>
          <a:xfrm>
            <a:off x="152400" y="1733550"/>
            <a:ext cx="8763000" cy="1862554"/>
            <a:chOff x="152400" y="1733550"/>
            <a:chExt cx="8763000" cy="1862554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7335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PHYSICAL FLEXIBILITY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32575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EMPATHY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24955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HIGH EXPERTISE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20383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ROUTINE TASKS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28003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PREDICTABLE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86743265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23850"/>
            <a:ext cx="9144000" cy="60787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1276350"/>
            <a:ext cx="7086600" cy="4114800"/>
          </a:xfr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anchor="t" anchorCtr="0">
            <a:noAutofit/>
          </a:bodyPr>
          <a:lstStyle/>
          <a:p>
            <a:pPr marL="274320"/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Work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6400" y="2190750"/>
            <a:ext cx="6400800" cy="29527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spc="-60" dirty="0" smtClean="0">
                <a:solidFill>
                  <a:schemeClr val="tx1"/>
                </a:solidFill>
                <a:latin typeface="Franklin Gothic Book" pitchFamily="34" charset="0"/>
              </a:rPr>
              <a:t>Jack Powers</a:t>
            </a:r>
          </a:p>
          <a:p>
            <a:pPr algn="l"/>
            <a:r>
              <a:rPr lang="en-US" sz="2000" spc="-60" dirty="0" smtClean="0">
                <a:solidFill>
                  <a:schemeClr val="tx1"/>
                </a:solidFill>
                <a:latin typeface="Franklin Gothic Book" pitchFamily="34" charset="0"/>
              </a:rPr>
              <a:t>International Informatics Institute</a:t>
            </a:r>
          </a:p>
          <a:p>
            <a:pPr algn="l"/>
            <a:r>
              <a:rPr lang="en-US" sz="2000" spc="-60" dirty="0" smtClean="0">
                <a:solidFill>
                  <a:schemeClr val="tx1"/>
                </a:solidFill>
                <a:latin typeface="Franklin Gothic Book" pitchFamily="34" charset="0"/>
              </a:rPr>
              <a:t>Institute for Career &amp; Technical Education</a:t>
            </a:r>
          </a:p>
          <a:p>
            <a:pPr algn="l"/>
            <a:r>
              <a:rPr lang="en-US" sz="2000" spc="-60" dirty="0" smtClean="0">
                <a:solidFill>
                  <a:schemeClr val="tx1"/>
                </a:solidFill>
                <a:latin typeface="Franklin Gothic Book" pitchFamily="34" charset="0"/>
              </a:rPr>
              <a:t>NYC Advisory Council for Career &amp; Technical Education</a:t>
            </a:r>
          </a:p>
          <a:p>
            <a:pPr algn="l"/>
            <a:endParaRPr lang="en-US" sz="2000" spc="-6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r>
              <a:rPr lang="en-US" sz="2800" spc="-60" dirty="0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JPowers@IN3.ORG</a:t>
            </a:r>
          </a:p>
          <a:p>
            <a:pPr algn="l"/>
            <a:r>
              <a:rPr lang="en-US" sz="2800" spc="-60" dirty="0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@</a:t>
            </a:r>
            <a:r>
              <a:rPr lang="en-US" sz="2800" spc="-60" dirty="0" err="1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JackPowers</a:t>
            </a:r>
            <a:endParaRPr lang="en-US" sz="2800" spc="-60" dirty="0" smtClean="0">
              <a:solidFill>
                <a:schemeClr val="tx2">
                  <a:lumMod val="75000"/>
                </a:schemeClr>
              </a:solidFill>
              <a:latin typeface="Franklin Gothic Heavy" pitchFamily="34" charset="0"/>
            </a:endParaRPr>
          </a:p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IN3.ORG/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FOJ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 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 descr="xjob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76350"/>
            <a:ext cx="2362200" cy="101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Companies</a:t>
            </a:r>
            <a:endParaRPr lang="en-US" dirty="0"/>
          </a:p>
        </p:txBody>
      </p:sp>
      <p:pic>
        <p:nvPicPr>
          <p:cNvPr id="3" name="Picture 2" descr="corporate-lifes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895350"/>
            <a:ext cx="6935694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rremembe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42950"/>
            <a:ext cx="42481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Transformation</a:t>
            </a:r>
            <a:endParaRPr lang="en-US" dirty="0"/>
          </a:p>
        </p:txBody>
      </p:sp>
      <p:pic>
        <p:nvPicPr>
          <p:cNvPr id="3" name="Picture 2" descr="digitaltrans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69078"/>
            <a:ext cx="7391400" cy="427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81000" y="2266950"/>
            <a:ext cx="7848600" cy="2548354"/>
            <a:chOff x="381000" y="2266950"/>
            <a:chExt cx="7848600" cy="2548354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41719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INTERNET OF THINGS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2669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CLOUD COMPUTING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33337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BIG DATA AND AI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8800" y="4476750"/>
              <a:ext cx="259080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Franklin Gothic Heavy" pitchFamily="34" charset="0"/>
                </a:rPr>
                <a:t>INDUSTRY 4.0</a:t>
              </a:r>
              <a:endParaRPr lang="en-US" sz="1600" dirty="0">
                <a:solidFill>
                  <a:srgbClr val="FFFF00"/>
                </a:solidFill>
                <a:latin typeface="Franklin Gothic Heavy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 Digital Competitors</a:t>
            </a:r>
            <a:endParaRPr lang="en-US" dirty="0"/>
          </a:p>
        </p:txBody>
      </p:sp>
      <p:pic>
        <p:nvPicPr>
          <p:cNvPr id="4" name="Picture 3" descr="unicor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98444"/>
            <a:ext cx="6553200" cy="434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Fewer Workers, More Wealth</a:t>
            </a:r>
          </a:p>
        </p:txBody>
      </p:sp>
      <p:sp>
        <p:nvSpPr>
          <p:cNvPr id="1030" name="AutoShape 6" descr="https://cdn-images-1.medium.com/max/1600/1*poue37cDZxxP0car9g5tug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cdn-images-1.medium.com/max/1600/1*poue37cDZxxP0car9g5tug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7200" y="819150"/>
            <a:ext cx="7315200" cy="455295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0600" y="971373"/>
            <a:ext cx="7086600" cy="4172128"/>
            <a:chOff x="990600" y="742773"/>
            <a:chExt cx="7086600" cy="4172128"/>
          </a:xfrm>
        </p:grpSpPr>
        <p:grpSp>
          <p:nvGrpSpPr>
            <p:cNvPr id="2" name="Group 13"/>
            <p:cNvGrpSpPr/>
            <p:nvPr/>
          </p:nvGrpSpPr>
          <p:grpSpPr>
            <a:xfrm>
              <a:off x="990600" y="742773"/>
              <a:ext cx="7086600" cy="1477328"/>
              <a:chOff x="990600" y="990364"/>
              <a:chExt cx="7086600" cy="1969771"/>
            </a:xfrm>
          </p:grpSpPr>
          <p:pic>
            <p:nvPicPr>
              <p:cNvPr id="8" name="Picture 7" descr="kodak logo x160.png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990600" y="1193800"/>
                <a:ext cx="1295400" cy="14478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514600" y="990364"/>
                <a:ext cx="5562600" cy="196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Eastman Kodak</a:t>
                </a:r>
              </a:p>
              <a:p>
                <a:r>
                  <a:rPr lang="en-US" dirty="0" smtClean="0"/>
                  <a:t>Founded 1880</a:t>
                </a:r>
              </a:p>
              <a:p>
                <a:r>
                  <a:rPr lang="en-US" dirty="0" smtClean="0"/>
                  <a:t>143,300 employees</a:t>
                </a:r>
              </a:p>
              <a:p>
                <a:r>
                  <a:rPr lang="en-US" dirty="0" smtClean="0"/>
                  <a:t>$1.54 billion market capitalization in 2014, </a:t>
                </a:r>
                <a:br>
                  <a:rPr lang="en-US" dirty="0" smtClean="0"/>
                </a:br>
                <a:r>
                  <a:rPr lang="en-US" dirty="0" smtClean="0"/>
                  <a:t>$180 million in 2018</a:t>
                </a:r>
                <a:endParaRPr lang="en-US" dirty="0"/>
              </a:p>
            </p:txBody>
          </p:sp>
        </p:grpSp>
        <p:grpSp>
          <p:nvGrpSpPr>
            <p:cNvPr id="3" name="Group 14"/>
            <p:cNvGrpSpPr/>
            <p:nvPr/>
          </p:nvGrpSpPr>
          <p:grpSpPr>
            <a:xfrm>
              <a:off x="990600" y="2327144"/>
              <a:ext cx="6781800" cy="1216156"/>
              <a:chOff x="990600" y="3047764"/>
              <a:chExt cx="6781800" cy="1621542"/>
            </a:xfrm>
          </p:grpSpPr>
          <p:pic>
            <p:nvPicPr>
              <p:cNvPr id="9" name="Picture 8" descr="instagram logo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0600" y="3069105"/>
                <a:ext cx="1295400" cy="160020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14600" y="3047764"/>
                <a:ext cx="5257800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Instagram</a:t>
                </a:r>
                <a:endParaRPr lang="en-US" dirty="0" smtClean="0"/>
              </a:p>
              <a:p>
                <a:r>
                  <a:rPr lang="en-US" dirty="0" smtClean="0"/>
                  <a:t>Founded 2010</a:t>
                </a:r>
              </a:p>
              <a:p>
                <a:r>
                  <a:rPr lang="en-US" dirty="0" smtClean="0"/>
                  <a:t>15 employees</a:t>
                </a:r>
              </a:p>
              <a:p>
                <a:r>
                  <a:rPr lang="en-US" dirty="0" smtClean="0"/>
                  <a:t>$1 billion sale to </a:t>
                </a:r>
                <a:r>
                  <a:rPr lang="en-US" dirty="0" err="1" smtClean="0"/>
                  <a:t>Facebook</a:t>
                </a:r>
                <a:r>
                  <a:rPr lang="en-US" dirty="0" smtClean="0"/>
                  <a:t> in 2012</a:t>
                </a:r>
                <a:endParaRPr lang="en-US" dirty="0"/>
              </a:p>
            </p:txBody>
          </p:sp>
        </p:grpSp>
        <p:grpSp>
          <p:nvGrpSpPr>
            <p:cNvPr id="4" name="Group 15"/>
            <p:cNvGrpSpPr/>
            <p:nvPr/>
          </p:nvGrpSpPr>
          <p:grpSpPr>
            <a:xfrm>
              <a:off x="1028700" y="3714572"/>
              <a:ext cx="7048500" cy="1200329"/>
              <a:chOff x="1028700" y="4952761"/>
              <a:chExt cx="7048500" cy="160043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14600" y="4952761"/>
                <a:ext cx="5562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Facebook</a:t>
                </a:r>
                <a:endParaRPr lang="en-US" dirty="0" smtClean="0"/>
              </a:p>
              <a:p>
                <a:r>
                  <a:rPr lang="en-US" dirty="0" smtClean="0"/>
                  <a:t>Founded 2004</a:t>
                </a:r>
              </a:p>
              <a:p>
                <a:r>
                  <a:rPr lang="en-US" dirty="0" smtClean="0"/>
                  <a:t>17,000 employees</a:t>
                </a:r>
              </a:p>
              <a:p>
                <a:r>
                  <a:rPr lang="en-US" dirty="0" smtClean="0"/>
                  <a:t>$388 billion market capitalization in 2018</a:t>
                </a:r>
                <a:endParaRPr lang="en-US" dirty="0"/>
              </a:p>
            </p:txBody>
          </p:sp>
          <p:pic>
            <p:nvPicPr>
              <p:cNvPr id="13" name="Picture 12" descr="fb logo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1028700" y="5079998"/>
                <a:ext cx="1219200" cy="147320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Workers per $10 Million Revenue</a:t>
            </a:r>
          </a:p>
        </p:txBody>
      </p:sp>
      <p:sp>
        <p:nvSpPr>
          <p:cNvPr id="1030" name="AutoShape 6" descr="https://cdn-images-1.medium.com/max/1600/1*poue37cDZxxP0car9g5tug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cdn-images-1.medium.com/max/1600/1*poue37cDZxxP0car9g5tug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09600" y="819150"/>
            <a:ext cx="7315200" cy="4552950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971550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Google	</a:t>
            </a:r>
            <a:r>
              <a:rPr lang="en-US" sz="2400" dirty="0" smtClean="0">
                <a:solidFill>
                  <a:srgbClr val="000000"/>
                </a:solidFill>
                <a:latin typeface="Franklin Gothic Heavy" pitchFamily="34" charset="0"/>
              </a:rPr>
              <a:t>8</a:t>
            </a:r>
          </a:p>
          <a:p>
            <a:pPr>
              <a:tabLst>
                <a:tab pos="4627563" algn="dec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Facebook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Franklin Gothic Heavy" pitchFamily="34" charset="0"/>
              </a:rPr>
              <a:t>6</a:t>
            </a:r>
          </a:p>
          <a:p>
            <a:pPr>
              <a:tabLst>
                <a:tab pos="4627563" algn="dec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Publicis</a:t>
            </a:r>
            <a:r>
              <a:rPr lang="en-US" sz="2400" dirty="0" smtClean="0">
                <a:solidFill>
                  <a:srgbClr val="000000"/>
                </a:solidFill>
              </a:rPr>
              <a:t> Advertising	60</a:t>
            </a:r>
          </a:p>
          <a:p>
            <a:pPr>
              <a:tabLst>
                <a:tab pos="4627563" algn="dec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Amazon	</a:t>
            </a:r>
            <a:r>
              <a:rPr lang="en-US" sz="2400" dirty="0" smtClean="0">
                <a:solidFill>
                  <a:srgbClr val="000000"/>
                </a:solidFill>
                <a:latin typeface="Franklin Gothic Heavy" pitchFamily="34" charset="0"/>
              </a:rPr>
              <a:t>17</a:t>
            </a:r>
          </a:p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Macy’s Department Store	62</a:t>
            </a:r>
          </a:p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Sears Department Store 	63</a:t>
            </a:r>
          </a:p>
          <a:p>
            <a:pPr>
              <a:tabLst>
                <a:tab pos="4627563" algn="dec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Apple	</a:t>
            </a:r>
            <a:r>
              <a:rPr lang="en-US" sz="2400" dirty="0" smtClean="0">
                <a:solidFill>
                  <a:srgbClr val="000000"/>
                </a:solidFill>
                <a:latin typeface="Franklin Gothic Heavy" pitchFamily="34" charset="0"/>
              </a:rPr>
              <a:t>5</a:t>
            </a:r>
          </a:p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Samsung	94</a:t>
            </a:r>
          </a:p>
          <a:p>
            <a:pPr>
              <a:tabLst>
                <a:tab pos="4627563" algn="dec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HP	112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08635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L2Inc.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</a:t>
            </a:r>
            <a:r>
              <a:rPr lang="en-US" dirty="0" smtClean="0"/>
              <a:t>. </a:t>
            </a:r>
            <a:r>
              <a:rPr lang="en-US" dirty="0" smtClean="0"/>
              <a:t>Automation</a:t>
            </a:r>
            <a:endParaRPr lang="en-US" dirty="0"/>
          </a:p>
        </p:txBody>
      </p:sp>
      <p:pic>
        <p:nvPicPr>
          <p:cNvPr id="3" name="Picture 2" descr="amazonhiring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42950"/>
            <a:ext cx="7087075" cy="465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talUSinc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9550"/>
            <a:ext cx="7937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365</Words>
  <Application>Microsoft Office PowerPoint</Application>
  <PresentationFormat>On-screen Show (16:9)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The Future of Work </vt:lpstr>
      <vt:lpstr>Global Economy</vt:lpstr>
      <vt:lpstr>Future of Companies</vt:lpstr>
      <vt:lpstr>Digital Transformation</vt:lpstr>
      <vt:lpstr>Young Digital Competitors</vt:lpstr>
      <vt:lpstr>Fewer Workers, More Wealth</vt:lpstr>
      <vt:lpstr>Workers per $10 Million Revenue</vt:lpstr>
      <vt:lpstr>Accelerating. Automation</vt:lpstr>
      <vt:lpstr>Slide 9</vt:lpstr>
      <vt:lpstr>Uncompensated Work</vt:lpstr>
      <vt:lpstr>Future of Jobs</vt:lpstr>
      <vt:lpstr>Education &amp; Jobs</vt:lpstr>
      <vt:lpstr>Education and Longevity</vt:lpstr>
      <vt:lpstr>Slide 14</vt:lpstr>
      <vt:lpstr>Finding a Job</vt:lpstr>
      <vt:lpstr>Slide 16</vt:lpstr>
      <vt:lpstr>Contingent Labor</vt:lpstr>
      <vt:lpstr>The Gig Economy </vt:lpstr>
      <vt:lpstr>The Gig Economy</vt:lpstr>
      <vt:lpstr>Compliance Society</vt:lpstr>
      <vt:lpstr>The Gig Economy</vt:lpstr>
      <vt:lpstr>Precarious Work</vt:lpstr>
      <vt:lpstr>Gamification of Jobs</vt:lpstr>
      <vt:lpstr>Probability of Computerisation</vt:lpstr>
      <vt:lpstr>Medicine</vt:lpstr>
      <vt:lpstr>Probability of Computerisation</vt:lpstr>
      <vt:lpstr> The Future of Work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Future of Work </dc:title>
  <dc:creator>Jack Powers</dc:creator>
  <cp:lastModifiedBy>Jack Powers</cp:lastModifiedBy>
  <cp:revision>34</cp:revision>
  <dcterms:created xsi:type="dcterms:W3CDTF">2018-11-26T23:45:10Z</dcterms:created>
  <dcterms:modified xsi:type="dcterms:W3CDTF">2018-12-01T04:03:04Z</dcterms:modified>
</cp:coreProperties>
</file>